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2" r:id="rId4"/>
    <p:sldId id="260" r:id="rId5"/>
    <p:sldId id="261" r:id="rId6"/>
    <p:sldId id="264" r:id="rId7"/>
    <p:sldId id="282" r:id="rId8"/>
    <p:sldId id="265" r:id="rId9"/>
    <p:sldId id="272" r:id="rId10"/>
    <p:sldId id="283" r:id="rId11"/>
    <p:sldId id="285" r:id="rId12"/>
    <p:sldId id="286" r:id="rId13"/>
    <p:sldId id="277" r:id="rId14"/>
    <p:sldId id="278" r:id="rId15"/>
    <p:sldId id="279" r:id="rId16"/>
    <p:sldId id="280" r:id="rId17"/>
    <p:sldId id="284" r:id="rId18"/>
    <p:sldId id="281" r:id="rId19"/>
    <p:sldId id="287" r:id="rId20"/>
    <p:sldId id="288" r:id="rId21"/>
    <p:sldId id="289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69" autoAdjust="0"/>
  </p:normalViewPr>
  <p:slideViewPr>
    <p:cSldViewPr snapToGrid="0">
      <p:cViewPr>
        <p:scale>
          <a:sx n="75" d="100"/>
          <a:sy n="75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B8399-CED6-42F5-ACB2-12CA54712A1B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9807C-8AC3-42C9-9F06-588AE56603D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18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9807C-8AC3-42C9-9F06-588AE56603D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58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9807C-8AC3-42C9-9F06-588AE56603D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15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2790-15A1-0B07-0D55-1CD58F1AA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8E0BE-0352-74E1-FEE9-5055DFB4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D00C-E477-F141-D475-4DCB6984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1488-A1A5-7B27-5777-0BB8860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B8406-2C75-B467-3727-BF34A74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5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2FF2-563F-4581-8728-F3517FAE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C1677-6F67-2773-DF08-FB84F60BA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5EA6-CAEF-C3EA-63C3-D7015C31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9322-0226-4D19-3A9D-D47215A0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DFFD2-1C20-9643-AC75-C32074D1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18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DADD8-02AF-B5C5-E4F3-418BF814A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CBB59-91C2-FA67-329E-F35CBF30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DDE9-465F-18FB-E3D9-3E979624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5CA0-8BAE-772D-6FEB-49223F39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1649B-7D38-AEE6-C5F3-0439FDB1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57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6912-EBA2-C851-6FDA-2C33B64B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3F36-90FB-8723-3F37-24CB18CAE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3B513-7774-CD37-2A86-11D9A349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AE28-A671-C351-2859-47FDE488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45B20-C844-796B-B831-373EDF04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57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19B3-41B6-76ED-AF61-0E04569E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C6B3B-C060-F60E-96AF-B3952418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5C2E-799E-B018-B250-5C44B52D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708D-3E26-3954-646B-70FFD3D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C45E-B221-A8BA-C636-2FF8E0AA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D48D-7B8F-E2B1-D43A-4D639580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01DF-1078-3738-AD8A-6963B64FE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2DEA8-A9EB-862F-D338-759A5093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32C61-CACF-3E02-F415-F402A051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8CFCA-6913-C113-42B7-C0E3919E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48D2E-92B8-CA0E-3E7C-8B493B39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3AA0-1145-DCD2-F60D-E6DDEDCA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C470-5EF2-518F-FFA2-CA76D83DF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6AA0-DEBE-C4D2-98F7-89A93654F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34755-72F7-57DA-665E-93368169C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2BE9E3-71E6-4873-5622-0AC7B3961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CDA4C-3612-EC04-8236-068B1C26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CBF2D-0803-0687-B671-5A504519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7D7A2-9B73-0E39-0280-9DBFBE1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19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E4DD-A150-2223-8C66-D1F2436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80A04-4169-97D8-54C7-EA00B0D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72324-BBF7-FFF2-F1C4-004B98C9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2BAFF-1A9F-B355-D655-1A0208D6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48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EB1CB-89DD-B109-6906-9CCEFF5E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E5465-36BF-D4D6-D087-65B92F91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9F7F-0839-0837-3CA9-C2F2B906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82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704-670A-9B1A-B5C0-98A40DF9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CAB8-8CC9-FF90-B511-18FBB830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3DF64-0347-A5E8-CD80-BC284D317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4C362-DC60-87A8-A59F-493994CD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EA06-DE9D-8ED3-FFDD-6FA150E4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6E734-ADA0-B54E-4688-54F812FE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5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12D1-230E-8F68-C948-F7E536BF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4909D-8C03-0CA6-D19C-2058E26D0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3A7AC-189E-5353-05F6-9D9EF5A10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1FE78-3CC3-36AE-1246-1E4E9A86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AD62-937D-6366-367C-44D9411A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0B13C-F524-52CA-8DBC-7EBD59FA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68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16BDD-327B-C4E5-4C89-45090B82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9165E-73A4-EE9B-6CEC-AD54BC0DD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3C57-C6A8-744D-FFBA-22D93447B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72527B-36D3-4FE2-86E2-CB00E114C948}" type="datetimeFigureOut">
              <a:rPr lang="es-ES" smtClean="0"/>
              <a:t>28/11/2024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46AF-82B0-2080-9216-549F0CED8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15387-3E12-225F-93A1-6A542915C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05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BA2-0E58-98AD-B6BA-E15862AE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A8B-3CD1-5986-61CE-F53A05F48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BEFBD-C0AC-EA1E-6440-2A88A99B2011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M.Cs. Alejandro Cespón Ferriol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0FE07-70AA-F7A3-6EF3-5E5A431076DD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94171-0E05-1F61-4C72-2D0F2B86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FE4DC-06E5-3558-32BB-030AA2EF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00A64-D452-BB5E-FD8F-78B7D08B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FDFF-5BB5-3BA5-E8AF-EC37289F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Flujo de datos de la emisión de pronósticos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DA0EEF-0C4B-8D27-20DA-B6058500E331}"/>
              </a:ext>
            </a:extLst>
          </p:cNvPr>
          <p:cNvSpPr/>
          <p:nvPr/>
        </p:nvSpPr>
        <p:spPr>
          <a:xfrm>
            <a:off x="449705" y="1690687"/>
            <a:ext cx="11347554" cy="4802187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BD98AD-EB86-EB1B-8AC3-01BC6C4B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245" y="3713035"/>
            <a:ext cx="1477801" cy="1678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26989-88A1-934F-E2BF-BFA6AA140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93" y="1936407"/>
            <a:ext cx="1439823" cy="1520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BA523-3F6C-A6CC-9AA1-974D5EC46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122" y="3665661"/>
            <a:ext cx="1788238" cy="1400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E66212-33E3-C2CC-8F42-F9B7116CDD41}"/>
              </a:ext>
            </a:extLst>
          </p:cNvPr>
          <p:cNvSpPr txBox="1"/>
          <p:nvPr/>
        </p:nvSpPr>
        <p:spPr>
          <a:xfrm>
            <a:off x="1017428" y="5397026"/>
            <a:ext cx="2037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Datos de entrada en JSON (observaciones, estaciones y unidades)</a:t>
            </a:r>
            <a:endParaRPr lang="es-ES" sz="140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26DAB-8336-76E5-8994-0BEB366181BF}"/>
              </a:ext>
            </a:extLst>
          </p:cNvPr>
          <p:cNvSpPr txBox="1"/>
          <p:nvPr/>
        </p:nvSpPr>
        <p:spPr>
          <a:xfrm>
            <a:off x="7473357" y="2175051"/>
            <a:ext cx="2542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Lógica functional que implementa en Python las reglas de pronósticos</a:t>
            </a:r>
            <a:endParaRPr lang="es-ES" sz="140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EE0AAF-6880-A702-8B88-5803DC613186}"/>
              </a:ext>
            </a:extLst>
          </p:cNvPr>
          <p:cNvSpPr txBox="1"/>
          <p:nvPr/>
        </p:nvSpPr>
        <p:spPr>
          <a:xfrm>
            <a:off x="8719524" y="5093774"/>
            <a:ext cx="203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Salida de los pronósticos en JSON</a:t>
            </a:r>
            <a:endParaRPr lang="es-ES" sz="140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CBDEAA-10A7-6806-DD93-7D1E50D87942}"/>
              </a:ext>
            </a:extLst>
          </p:cNvPr>
          <p:cNvCxnSpPr>
            <a:cxnSpLocks/>
          </p:cNvCxnSpPr>
          <p:nvPr/>
        </p:nvCxnSpPr>
        <p:spPr>
          <a:xfrm>
            <a:off x="2829363" y="4451542"/>
            <a:ext cx="61896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5CC0B36-7683-BAE3-D726-8F41BA51FF81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4968520" y="2809692"/>
            <a:ext cx="1345419" cy="1119127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39A7B83-4D29-16D3-4C5C-33B0242142F7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5914220" y="3284280"/>
            <a:ext cx="834082" cy="117888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CBA760-2979-5527-4455-E9B178742CEA}"/>
              </a:ext>
            </a:extLst>
          </p:cNvPr>
          <p:cNvCxnSpPr>
            <a:cxnSpLocks/>
          </p:cNvCxnSpPr>
          <p:nvPr/>
        </p:nvCxnSpPr>
        <p:spPr>
          <a:xfrm>
            <a:off x="5718402" y="4451541"/>
            <a:ext cx="139963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7E5F0D-1357-9104-7F0F-C1E03C4824C9}"/>
              </a:ext>
            </a:extLst>
          </p:cNvPr>
          <p:cNvSpPr txBox="1"/>
          <p:nvPr/>
        </p:nvSpPr>
        <p:spPr>
          <a:xfrm>
            <a:off x="3733281" y="6065431"/>
            <a:ext cx="2696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</a:rPr>
              <a:t>Base de datos</a:t>
            </a:r>
            <a:endParaRPr lang="es-ES" sz="1600">
              <a:solidFill>
                <a:schemeClr val="accent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3515C7-5923-369E-06CD-53240E918D41}"/>
              </a:ext>
            </a:extLst>
          </p:cNvPr>
          <p:cNvSpPr txBox="1"/>
          <p:nvPr/>
        </p:nvSpPr>
        <p:spPr>
          <a:xfrm>
            <a:off x="2829363" y="4729883"/>
            <a:ext cx="171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Deserialización</a:t>
            </a:r>
            <a:endParaRPr lang="es-ES" sz="14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3B3A03-AEA9-765B-CB98-29231592C38A}"/>
              </a:ext>
            </a:extLst>
          </p:cNvPr>
          <p:cNvSpPr txBox="1"/>
          <p:nvPr/>
        </p:nvSpPr>
        <p:spPr>
          <a:xfrm>
            <a:off x="4099795" y="2331622"/>
            <a:ext cx="204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accent2"/>
                </a:solidFill>
              </a:rPr>
              <a:t>Datos almacenados</a:t>
            </a:r>
            <a:endParaRPr lang="es-ES" sz="1400" i="1">
              <a:solidFill>
                <a:schemeClr val="accent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96F60-699F-5B33-69DD-A19E1D1E777E}"/>
              </a:ext>
            </a:extLst>
          </p:cNvPr>
          <p:cNvSpPr txBox="1"/>
          <p:nvPr/>
        </p:nvSpPr>
        <p:spPr>
          <a:xfrm>
            <a:off x="5810264" y="3690770"/>
            <a:ext cx="1119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accent2"/>
                </a:solidFill>
              </a:rPr>
              <a:t>Pronósticos agregados</a:t>
            </a:r>
            <a:endParaRPr lang="es-ES" sz="1400" i="1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7D9CCC-E6E0-806E-9728-3CFE27353FCA}"/>
              </a:ext>
            </a:extLst>
          </p:cNvPr>
          <p:cNvCxnSpPr>
            <a:cxnSpLocks/>
          </p:cNvCxnSpPr>
          <p:nvPr/>
        </p:nvCxnSpPr>
        <p:spPr>
          <a:xfrm>
            <a:off x="3975754" y="4451542"/>
            <a:ext cx="40196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0B0E9-4A58-AEDC-0477-BAB0E111A620}"/>
              </a:ext>
            </a:extLst>
          </p:cNvPr>
          <p:cNvCxnSpPr>
            <a:cxnSpLocks/>
          </p:cNvCxnSpPr>
          <p:nvPr/>
        </p:nvCxnSpPr>
        <p:spPr>
          <a:xfrm>
            <a:off x="7636507" y="4451541"/>
            <a:ext cx="1075395" cy="16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E4308AD8-93E2-E68F-6DE4-C5BED46F0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8327" y="4198852"/>
            <a:ext cx="505379" cy="5053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8B891B-E3B3-3465-0C78-55CBAF6F1FF6}"/>
              </a:ext>
            </a:extLst>
          </p:cNvPr>
          <p:cNvSpPr txBox="1"/>
          <p:nvPr/>
        </p:nvSpPr>
        <p:spPr>
          <a:xfrm>
            <a:off x="6462904" y="4746462"/>
            <a:ext cx="171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Serialización</a:t>
            </a:r>
            <a:endParaRPr lang="es-ES" sz="14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E7B50DC-A464-B002-2570-DF985D19A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3757" y="4188549"/>
            <a:ext cx="505379" cy="50537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054C76F-7499-165F-3840-B69A778E4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0629" y="5575912"/>
            <a:ext cx="702071" cy="5362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77CCB0-F32D-39F3-D595-2F45F0D4A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92" y="4120718"/>
            <a:ext cx="1118791" cy="89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3465D8-6894-ED54-FD78-F580FD0A11C8}"/>
              </a:ext>
            </a:extLst>
          </p:cNvPr>
          <p:cNvCxnSpPr>
            <a:cxnSpLocks/>
          </p:cNvCxnSpPr>
          <p:nvPr/>
        </p:nvCxnSpPr>
        <p:spPr>
          <a:xfrm flipH="1">
            <a:off x="5073787" y="5098657"/>
            <a:ext cx="7877" cy="420306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E5CE47-5B23-4F73-AC01-07750AF7CC8B}"/>
              </a:ext>
            </a:extLst>
          </p:cNvPr>
          <p:cNvSpPr txBox="1"/>
          <p:nvPr/>
        </p:nvSpPr>
        <p:spPr>
          <a:xfrm>
            <a:off x="5039794" y="4733022"/>
            <a:ext cx="139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Django</a:t>
            </a:r>
            <a:endParaRPr lang="es-ES" sz="14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49" grpId="0"/>
      <p:bldP spid="50" grpId="0"/>
      <p:bldP spid="52" grpId="0"/>
      <p:bldP spid="53" grpId="0"/>
      <p:bldP spid="28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A2626-7A92-B67E-82AC-DF14775A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D0F5-1409-3FBF-A201-A2B56C1C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Interfaz gráfica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49A39-E949-AC92-4C8D-49D8B076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0" y="1610059"/>
            <a:ext cx="10333220" cy="4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64434-AB4E-DD74-EEF0-9A57E6B5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96AC-083A-8871-09F7-21B1A2D8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Interfaz gráfica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3E19A-75DC-D67B-0273-5F7A0CE1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552123"/>
            <a:ext cx="10513102" cy="49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realizadas al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lado del servidor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Unitarias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Automatizadas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integración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lado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Unitarias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integración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sistema como un 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sistema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compatibilidad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68BAF-942E-F72F-84B8-4B2FE5FAE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62" y="5365421"/>
            <a:ext cx="363436" cy="363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75CF2-556E-8F66-64D2-884DF4CE7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49" y="5365421"/>
            <a:ext cx="363436" cy="363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D5678-048E-60EF-3D4A-C12D211B1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75" y="5351223"/>
            <a:ext cx="363436" cy="37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06B3A-5E99-72D7-F369-CE63FC049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8" y="5365421"/>
            <a:ext cx="363436" cy="36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 esta investigación se definió que, como requisitos de la aplicación web a desarrollar, esta debía ser capaz de manejar datos sobre observaciones meteorológicas, unidades de cultivo y estaciones meteorológicas relevantes al estudio de la incidencia de </a:t>
            </a:r>
            <a:r>
              <a:rPr lang="es-ES" sz="28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Phyllachora maydis </a:t>
            </a: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 los cultivos monitoreados, y sobre la base de las observaciones emitir pronósticos sobre el riesgo de aparición de la misma, de acuerdo con las especificaciones técnicas dadas por el experto.</a:t>
            </a:r>
          </a:p>
        </p:txBody>
      </p:sp>
    </p:spTree>
    <p:extLst>
      <p:ext uri="{BB962C8B-B14F-4D97-AF65-F5344CB8AC3E}">
        <p14:creationId xmlns:p14="http://schemas.microsoft.com/office/powerpoint/2010/main" val="346381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El estudio del estado actual del desarrollo web permitió seleccionar justificadamente una aplicación web de tipo SPA con la arquitectura cliente-servidor, hecha con HTML, CSS y JavaScript mediante las plataformas React, Next.js y Tailwind en el lado del cliente, y Django y Django REST como marcos de trabajo basados en Python y una base de datos PostgreSQL en el lado del servidor, así como una combinación de NextAuth y las facilidades de Django REST para autenticación y autorización, como una solución adecuada para el problema.</a:t>
            </a:r>
          </a:p>
        </p:txBody>
      </p:sp>
    </p:spTree>
    <p:extLst>
      <p:ext uri="{BB962C8B-B14F-4D97-AF65-F5344CB8AC3E}">
        <p14:creationId xmlns:p14="http://schemas.microsoft.com/office/powerpoint/2010/main" val="2254742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Se implementó la aplicación web mediante el uso de las herramientas determinadas en la investigación.</a:t>
            </a:r>
          </a:p>
          <a:p>
            <a:pPr algn="just"/>
            <a:endParaRPr lang="es-ES" sz="2800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Finalmente, se realizaron pruebas unitarias y de integración a los lados de la aplicación web por separado, y de sistema a toda ella, lo cual permitió depurarla oportunamente, mejorar su desempeño y concluir que logra manejar los datos de estudio de la enfermedad fúngica mancha de asfalto y pronosticar automáticamente sobre su aparición en las unidades de cultivo bajo vigilancia.</a:t>
            </a:r>
          </a:p>
        </p:txBody>
      </p:sp>
    </p:spTree>
    <p:extLst>
      <p:ext uri="{BB962C8B-B14F-4D97-AF65-F5344CB8AC3E}">
        <p14:creationId xmlns:p14="http://schemas.microsoft.com/office/powerpoint/2010/main" val="108681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93A1C-A091-BD05-AD36-EA74B9BE5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870F-2036-14C3-DF91-8A49A458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Recomendaciones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72C4C-A93B-979C-1696-8B88FCB71BE2}"/>
              </a:ext>
            </a:extLst>
          </p:cNvPr>
          <p:cNvSpPr txBox="1"/>
          <p:nvPr/>
        </p:nvSpPr>
        <p:spPr>
          <a:xfrm>
            <a:off x="869430" y="1918741"/>
            <a:ext cx="103132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•	Desplegar la aplicación web dentro de la red local universitaria y ponerla a disposición de los expertos de la FCA.</a:t>
            </a:r>
          </a:p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•	Realizar pruebas de aceptación monitoreando la calidad de la experiencia de los usuarios expertos.</a:t>
            </a:r>
          </a:p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•	Proveer mantenimiento futuro y continuar el desarrollo de la aplicación web sobre la base de los señalamientos y sugerencias de los usuarios expertos.</a:t>
            </a:r>
          </a:p>
        </p:txBody>
      </p:sp>
    </p:spTree>
    <p:extLst>
      <p:ext uri="{BB962C8B-B14F-4D97-AF65-F5344CB8AC3E}">
        <p14:creationId xmlns:p14="http://schemas.microsoft.com/office/powerpoint/2010/main" val="239140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BA2-0E58-98AD-B6BA-E15862AE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A8B-3CD1-5986-61CE-F53A05F48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BEFBD-C0AC-EA1E-6440-2A88A99B2011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M.Cs. Alejandro Cespón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0FE07-70AA-F7A3-6EF3-5E5A431076DD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94171-0E05-1F61-4C72-2D0F2B86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FE4DC-06E5-3558-32BB-030AA2EF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0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076B9-AD23-CF53-66BD-06434AA2A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4FEA-7CE1-462E-38E1-FAEA2A2D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Preguntas del oponente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A2B79-C139-EC5B-95E3-B2D4356FB5BD}"/>
              </a:ext>
            </a:extLst>
          </p:cNvPr>
          <p:cNvSpPr txBox="1"/>
          <p:nvPr/>
        </p:nvSpPr>
        <p:spPr>
          <a:xfrm>
            <a:off x="939384" y="1409076"/>
            <a:ext cx="74700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Pregunta: En proyectos de desarrollo web similares al realizado resulta habitual el empleo de herramientas de control de versiones, las cuales permiten mayor organización y facilitan el proceso iterativo de desarrollo. En su informe no existe referencia al empleo de este tipo de herramientas. ¿Fue utilizada alguna?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38F2F-6DF5-3B77-1C63-599E20C66B98}"/>
              </a:ext>
            </a:extLst>
          </p:cNvPr>
          <p:cNvSpPr txBox="1"/>
          <p:nvPr/>
        </p:nvSpPr>
        <p:spPr>
          <a:xfrm>
            <a:off x="838200" y="5107880"/>
            <a:ext cx="4858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Respuesta: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Uso del GitHub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Repositorios usados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D3651-E919-8C8A-D8C4-63B828172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4" b="5325"/>
          <a:stretch/>
        </p:blipFill>
        <p:spPr>
          <a:xfrm>
            <a:off x="8990316" y="1690688"/>
            <a:ext cx="2678322" cy="4753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EBDB2-6FB0-3126-83FD-1D1E87DE6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t="4241" r="43669" b="90777"/>
          <a:stretch/>
        </p:blipFill>
        <p:spPr>
          <a:xfrm>
            <a:off x="7295723" y="5107880"/>
            <a:ext cx="143429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Antecedentes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63F60-F96E-6383-9ED0-134EC5004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63" y="3429000"/>
            <a:ext cx="1986186" cy="1325563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 txBox="1">
            <a:spLocks/>
          </p:cNvSpPr>
          <p:nvPr/>
        </p:nvSpPr>
        <p:spPr>
          <a:xfrm>
            <a:off x="529652" y="3356749"/>
            <a:ext cx="669310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Enfermedad fúngica mancha de asfalto causada por </a:t>
            </a:r>
            <a:r>
              <a:rPr lang="es-ES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Phyllachora maydis</a:t>
            </a: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34184-7C6C-CD31-E751-0ACFDF3E1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909" y="4997063"/>
            <a:ext cx="2001340" cy="13356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75D9F8-8646-DBA3-EF21-932D2AF7D543}"/>
              </a:ext>
            </a:extLst>
          </p:cNvPr>
          <p:cNvSpPr txBox="1">
            <a:spLocks/>
          </p:cNvSpPr>
          <p:nvPr/>
        </p:nvSpPr>
        <p:spPr>
          <a:xfrm>
            <a:off x="529651" y="4754563"/>
            <a:ext cx="9033449" cy="210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Falta de un sistema adecuado para los investigadores de la Facultad de Ciencias Agropecuarias (FCA).</a:t>
            </a: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16980-1121-2822-ACB4-93E5B58CF8D2}"/>
              </a:ext>
            </a:extLst>
          </p:cNvPr>
          <p:cNvSpPr txBox="1">
            <a:spLocks/>
          </p:cNvSpPr>
          <p:nvPr/>
        </p:nvSpPr>
        <p:spPr>
          <a:xfrm>
            <a:off x="529652" y="2152676"/>
            <a:ext cx="6693108" cy="97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El maíz y su importancia.</a:t>
            </a:r>
          </a:p>
        </p:txBody>
      </p:sp>
      <p:pic>
        <p:nvPicPr>
          <p:cNvPr id="12" name="Picture 11" descr="A close up of corn&#10;&#10;Description automatically generated">
            <a:extLst>
              <a:ext uri="{FF2B5EF4-FFF2-40B4-BE49-F238E27FC236}">
                <a16:creationId xmlns:a16="http://schemas.microsoft.com/office/drawing/2014/main" id="{9791BF13-6C44-1DF1-CCC1-0C306E8F3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09" y="1860937"/>
            <a:ext cx="200134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0E42F-9E58-BB23-1B52-A25FD438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8AFE-64ED-F9FD-1970-E72B5473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Preguntas del oponente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0326F-EAC5-2FD7-F398-2A26EC1AA73C}"/>
              </a:ext>
            </a:extLst>
          </p:cNvPr>
          <p:cNvSpPr txBox="1"/>
          <p:nvPr/>
        </p:nvSpPr>
        <p:spPr>
          <a:xfrm>
            <a:off x="939384" y="1508187"/>
            <a:ext cx="10313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Pregunta: Justifique la elección de </a:t>
            </a:r>
            <a:r>
              <a:rPr lang="es-ES" sz="2800">
                <a:latin typeface="Courier New" panose="02070309020205020404" pitchFamily="49" charset="0"/>
                <a:ea typeface="Charis SIL" panose="02000500060000020004" pitchFamily="2" charset="0"/>
                <a:cs typeface="Courier New" panose="02070309020205020404" pitchFamily="49" charset="0"/>
              </a:rPr>
              <a:t>pytest</a:t>
            </a:r>
            <a:r>
              <a:rPr lang="es-ES" sz="28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 para la automatización de los tests en el backend, por encima de otras opciones como </a:t>
            </a:r>
            <a:r>
              <a:rPr lang="es-ES" sz="2800">
                <a:latin typeface="Courier New" panose="02070309020205020404" pitchFamily="49" charset="0"/>
                <a:ea typeface="Charis SIL" panose="02000500060000020004" pitchFamily="2" charset="0"/>
                <a:cs typeface="Courier New" panose="02070309020205020404" pitchFamily="49" charset="0"/>
              </a:rPr>
              <a:t>django_test</a:t>
            </a:r>
            <a:r>
              <a:rPr lang="es-ES" sz="28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, que se encuentra integrado en el propio framework Django.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88209-0D01-2D57-8DDA-9767765B4FF6}"/>
              </a:ext>
            </a:extLst>
          </p:cNvPr>
          <p:cNvSpPr txBox="1"/>
          <p:nvPr/>
        </p:nvSpPr>
        <p:spPr>
          <a:xfrm>
            <a:off x="939384" y="3364654"/>
            <a:ext cx="91952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Respuesta: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Equivalencia práctica de ambos para el problema tratado.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Courier New" panose="02070309020205020404" pitchFamily="49" charset="0"/>
                <a:ea typeface="Charis SIL" panose="02000500060000020004" pitchFamily="2" charset="0"/>
                <a:cs typeface="Courier New" panose="02070309020205020404" pitchFamily="49" charset="0"/>
              </a:rPr>
              <a:t>django_test</a:t>
            </a: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: integrado nativamente en Django.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800">
                <a:latin typeface="Courier New" panose="02070309020205020404" pitchFamily="49" charset="0"/>
                <a:ea typeface="Charis SIL" panose="02000500060000020004" pitchFamily="2" charset="0"/>
                <a:cs typeface="Courier New" panose="02070309020205020404" pitchFamily="49" charset="0"/>
              </a:rPr>
              <a:t>pytest</a:t>
            </a: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: más general y flexible.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800" u="sng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 esencia, este caso se reduce a una decisión arbitraria</a:t>
            </a: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800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800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logo with colorful bars&#10;&#10;Description automatically generated">
            <a:extLst>
              <a:ext uri="{FF2B5EF4-FFF2-40B4-BE49-F238E27FC236}">
                <a16:creationId xmlns:a16="http://schemas.microsoft.com/office/drawing/2014/main" id="{CEAAD38F-8874-225F-DAEF-CBD0CE8D0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00" y="3324069"/>
            <a:ext cx="1622487" cy="16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8F5B32-CFB6-23F7-2C48-24E40303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6821-B02C-11F8-6EDA-B00D55BFA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20E2B-010C-95BF-4D74-6B9F34671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2B4C9E-539A-A844-E969-8ED850053F1F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M.Cs. Alejandro Cespón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967DFC0-14C5-60BC-BCEE-6FC5B41E4096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1F5E8-1A87-E12B-CBFE-5148D036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390BE-C59D-6768-0FB0-9BF187B08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3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Problema de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¿Cómo desarrollar un sistema informático que auxilie a los investigadores asociados a la FCA en el manejo de datos relevantes para el estudio de la incidencia de la mancha de asfalto en los cultivos de maíz y el pronóstico de la misma?</a:t>
            </a:r>
          </a:p>
        </p:txBody>
      </p:sp>
    </p:spTree>
    <p:extLst>
      <p:ext uri="{BB962C8B-B14F-4D97-AF65-F5344CB8AC3E}">
        <p14:creationId xmlns:p14="http://schemas.microsoft.com/office/powerpoint/2010/main" val="134133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Desarrollar una aplicación web que permita a los investigadores asociados a la FCA el manejo de datos de observaciones relacionadas con la incidencia de la enfermedad fúngica mancha de asfalto en el cultivo de maíz en las unidades estudiadas, y emita pronósticos automáticos de riesgo de afectación por dicha enfermedad.</a:t>
            </a:r>
          </a:p>
        </p:txBody>
      </p:sp>
    </p:spTree>
    <p:extLst>
      <p:ext uri="{BB962C8B-B14F-4D97-AF65-F5344CB8AC3E}">
        <p14:creationId xmlns:p14="http://schemas.microsoft.com/office/powerpoint/2010/main" val="231424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1.	Definir los requisitos que debe cumplir el sistema.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2.	Justificar la selección de prácticas y tecnologías actuales para el desarrollo de aplicaciones web.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3.	Implementar la aplicación web que cumpla con los requisitos determinados.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4.	Realizar pruebas de software a la aplicación desarrollada.</a:t>
            </a:r>
          </a:p>
          <a:p>
            <a:pPr marL="0" indent="0">
              <a:lnSpc>
                <a:spcPct val="150000"/>
              </a:lnSpc>
              <a:buNone/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Requisitos funcionales del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425722" cy="195494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Manejar datos relevantes a los cultivos.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Observaciones diarias.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Estaciones meteorológicas.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Unidades de cultivo.</a:t>
            </a:r>
          </a:p>
        </p:txBody>
      </p:sp>
      <p:pic>
        <p:nvPicPr>
          <p:cNvPr id="5" name="Picture 4" descr="A tower in a field&#10;&#10;Description automatically generated">
            <a:extLst>
              <a:ext uri="{FF2B5EF4-FFF2-40B4-BE49-F238E27FC236}">
                <a16:creationId xmlns:a16="http://schemas.microsoft.com/office/drawing/2014/main" id="{611628E8-07DD-E9A5-9904-50093B04F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21" y="1864845"/>
            <a:ext cx="1915722" cy="19157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4E44F1-248E-0C4F-DC81-AFBF96296811}"/>
              </a:ext>
            </a:extLst>
          </p:cNvPr>
          <p:cNvSpPr txBox="1">
            <a:spLocks/>
          </p:cNvSpPr>
          <p:nvPr/>
        </p:nvSpPr>
        <p:spPr>
          <a:xfrm>
            <a:off x="838199" y="4586991"/>
            <a:ext cx="7796135" cy="143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2. Emitir pronósticos automáticos.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B418E-F8BC-8E71-4951-F240F87AD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21" y="4110325"/>
            <a:ext cx="2089879" cy="19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5EFD5-E96C-F408-55DC-2D4827F4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AEB7-E501-C0B1-B632-0366904A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14"/>
            <a:ext cx="10515600" cy="1325563"/>
          </a:xfrm>
        </p:spPr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Metodología de emisión de pronósticos</a:t>
            </a:r>
          </a:p>
        </p:txBody>
      </p:sp>
      <p:pic>
        <p:nvPicPr>
          <p:cNvPr id="12" name="Picture 11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1E6DF345-1ADD-6D1A-9915-27D4EA0A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6" y="1395127"/>
            <a:ext cx="7747274" cy="5097748"/>
          </a:xfrm>
          <a:prstGeom prst="rect">
            <a:avLst/>
          </a:prstGeom>
        </p:spPr>
      </p:pic>
      <p:pic>
        <p:nvPicPr>
          <p:cNvPr id="14" name="Picture 13" descr="A diagram of a plant growing in a square&#10;&#10;Description automatically generated">
            <a:extLst>
              <a:ext uri="{FF2B5EF4-FFF2-40B4-BE49-F238E27FC236}">
                <a16:creationId xmlns:a16="http://schemas.microsoft.com/office/drawing/2014/main" id="{68371918-CA1B-6811-7949-9D0705C2D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744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52" y="365126"/>
            <a:ext cx="10904095" cy="1325563"/>
          </a:xfrm>
        </p:spPr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Tecnologías de desarrollo web empleadas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35AB42-73A9-D534-1619-E1E0A7197340}"/>
              </a:ext>
            </a:extLst>
          </p:cNvPr>
          <p:cNvSpPr/>
          <p:nvPr/>
        </p:nvSpPr>
        <p:spPr>
          <a:xfrm>
            <a:off x="449705" y="1690687"/>
            <a:ext cx="11347554" cy="4802187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A logo of a website&#10;&#10;Description automatically generated">
            <a:extLst>
              <a:ext uri="{FF2B5EF4-FFF2-40B4-BE49-F238E27FC236}">
                <a16:creationId xmlns:a16="http://schemas.microsoft.com/office/drawing/2014/main" id="{8A13DF9D-4EEF-A97D-1DE8-6322093DF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17" y="5360824"/>
            <a:ext cx="764498" cy="764498"/>
          </a:xfrm>
          <a:prstGeom prst="rect">
            <a:avLst/>
          </a:prstGeom>
        </p:spPr>
      </p:pic>
      <p:pic>
        <p:nvPicPr>
          <p:cNvPr id="10" name="Picture 9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6DF42B72-FEFD-7C03-4F33-A8DEFF302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5473560"/>
            <a:ext cx="651761" cy="651761"/>
          </a:xfrm>
          <a:prstGeom prst="rect">
            <a:avLst/>
          </a:prstGeom>
        </p:spPr>
      </p:pic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148D3CCF-C23C-0527-393D-443209551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48" y="5473559"/>
            <a:ext cx="651762" cy="651762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0D0B4EE4-8802-3607-23BB-D09E9D40EF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1" y="4172631"/>
            <a:ext cx="829287" cy="764499"/>
          </a:xfrm>
          <a:prstGeom prst="rect">
            <a:avLst/>
          </a:prstGeom>
        </p:spPr>
      </p:pic>
      <p:pic>
        <p:nvPicPr>
          <p:cNvPr id="17" name="Picture 16" descr="A blue waves on a black background&#10;&#10;Description automatically generated">
            <a:extLst>
              <a:ext uri="{FF2B5EF4-FFF2-40B4-BE49-F238E27FC236}">
                <a16:creationId xmlns:a16="http://schemas.microsoft.com/office/drawing/2014/main" id="{E98A1650-C97D-881C-DDCC-9CB1ABD63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" y="3720526"/>
            <a:ext cx="793210" cy="484912"/>
          </a:xfrm>
          <a:prstGeom prst="rect">
            <a:avLst/>
          </a:prstGeom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D7EA26C1-08AC-1699-D402-71DA69FC9A7C}"/>
              </a:ext>
            </a:extLst>
          </p:cNvPr>
          <p:cNvSpPr/>
          <p:nvPr/>
        </p:nvSpPr>
        <p:spPr>
          <a:xfrm>
            <a:off x="2234423" y="3757673"/>
            <a:ext cx="651761" cy="2430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48924D-6CFD-D350-93BE-6A05501AF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38" y="3135458"/>
            <a:ext cx="1866166" cy="379065"/>
          </a:xfrm>
          <a:prstGeom prst="rect">
            <a:avLst/>
          </a:prstGeom>
        </p:spPr>
      </p:pic>
      <p:sp>
        <p:nvSpPr>
          <p:cNvPr id="25" name="Block Arc 24">
            <a:extLst>
              <a:ext uri="{FF2B5EF4-FFF2-40B4-BE49-F238E27FC236}">
                <a16:creationId xmlns:a16="http://schemas.microsoft.com/office/drawing/2014/main" id="{BDCA6623-6D73-F96B-2745-15C0567F2320}"/>
              </a:ext>
            </a:extLst>
          </p:cNvPr>
          <p:cNvSpPr/>
          <p:nvPr/>
        </p:nvSpPr>
        <p:spPr>
          <a:xfrm>
            <a:off x="1243849" y="5075130"/>
            <a:ext cx="2543331" cy="305596"/>
          </a:xfrm>
          <a:prstGeom prst="blockArc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A846F321-4CA8-D3A4-DEC4-32AF72691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43" y="3474390"/>
            <a:ext cx="829287" cy="829287"/>
          </a:xfrm>
          <a:prstGeom prst="rect">
            <a:avLst/>
          </a:prstGeom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BF9B6327-B8D5-84D2-F012-5CCAF1914A5D}"/>
              </a:ext>
            </a:extLst>
          </p:cNvPr>
          <p:cNvSpPr/>
          <p:nvPr/>
        </p:nvSpPr>
        <p:spPr>
          <a:xfrm>
            <a:off x="4417949" y="4500689"/>
            <a:ext cx="1864674" cy="18693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Picture 29" descr="A black and grey text&#10;&#10;Description automatically generated">
            <a:extLst>
              <a:ext uri="{FF2B5EF4-FFF2-40B4-BE49-F238E27FC236}">
                <a16:creationId xmlns:a16="http://schemas.microsoft.com/office/drawing/2014/main" id="{5DAB4757-3FF2-FDF5-3DBE-8BA495A218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04" y="5559148"/>
            <a:ext cx="2723436" cy="806944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4236217B-5D2C-2AFA-B5B3-BA3950DB3183}"/>
              </a:ext>
            </a:extLst>
          </p:cNvPr>
          <p:cNvSpPr/>
          <p:nvPr/>
        </p:nvSpPr>
        <p:spPr>
          <a:xfrm>
            <a:off x="7546342" y="5106419"/>
            <a:ext cx="651761" cy="2430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ACD5D5-1694-5179-AE83-AE0B075BBD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72" y="4303677"/>
            <a:ext cx="1665513" cy="576524"/>
          </a:xfrm>
          <a:prstGeom prst="rect">
            <a:avLst/>
          </a:prstGeom>
        </p:spPr>
      </p:pic>
      <p:pic>
        <p:nvPicPr>
          <p:cNvPr id="35" name="Picture 34" descr="A red line drawing of a word&#10;&#10;Description automatically generated with medium confidence">
            <a:extLst>
              <a:ext uri="{FF2B5EF4-FFF2-40B4-BE49-F238E27FC236}">
                <a16:creationId xmlns:a16="http://schemas.microsoft.com/office/drawing/2014/main" id="{7A985CB7-FAB9-15A3-137A-4D9D08A7AE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42" y="2851284"/>
            <a:ext cx="1880775" cy="829287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14F994B1-B73E-9E0C-72E1-62043BF10C7F}"/>
              </a:ext>
            </a:extLst>
          </p:cNvPr>
          <p:cNvSpPr/>
          <p:nvPr/>
        </p:nvSpPr>
        <p:spPr>
          <a:xfrm>
            <a:off x="7546342" y="3816494"/>
            <a:ext cx="651761" cy="2430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Picture 38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7CE675F1-15C9-1A7A-E336-15FB1A9A4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790" y="4192018"/>
            <a:ext cx="886493" cy="914401"/>
          </a:xfrm>
          <a:prstGeom prst="rect">
            <a:avLst/>
          </a:prstGeom>
        </p:spPr>
      </p:pic>
      <p:pic>
        <p:nvPicPr>
          <p:cNvPr id="41" name="Picture 40" descr="A colorful shield with a key logo&#10;&#10;Description automatically generated">
            <a:extLst>
              <a:ext uri="{FF2B5EF4-FFF2-40B4-BE49-F238E27FC236}">
                <a16:creationId xmlns:a16="http://schemas.microsoft.com/office/drawing/2014/main" id="{CBF63F7E-DE2F-F9BE-4396-8740BC391B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73" y="3656866"/>
            <a:ext cx="445721" cy="492066"/>
          </a:xfrm>
          <a:prstGeom prst="rect">
            <a:avLst/>
          </a:prstGeom>
        </p:spPr>
      </p:pic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8FF5C357-4AFE-B7B5-8771-7DB3BDA518A7}"/>
              </a:ext>
            </a:extLst>
          </p:cNvPr>
          <p:cNvSpPr/>
          <p:nvPr/>
        </p:nvSpPr>
        <p:spPr>
          <a:xfrm>
            <a:off x="8967790" y="4500689"/>
            <a:ext cx="1016202" cy="1825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0667F6F3-0C04-C044-33EE-4D06106B53BD}"/>
              </a:ext>
            </a:extLst>
          </p:cNvPr>
          <p:cNvSpPr/>
          <p:nvPr/>
        </p:nvSpPr>
        <p:spPr>
          <a:xfrm rot="5400000">
            <a:off x="2884295" y="154482"/>
            <a:ext cx="475641" cy="4449169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FA72484-CD00-0114-2EA7-90CC0EF7165F}"/>
              </a:ext>
            </a:extLst>
          </p:cNvPr>
          <p:cNvSpPr/>
          <p:nvPr/>
        </p:nvSpPr>
        <p:spPr>
          <a:xfrm rot="5400000">
            <a:off x="8058846" y="-558317"/>
            <a:ext cx="465874" cy="5890167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7F58C4-9964-C69D-AD38-64F96A1F357C}"/>
              </a:ext>
            </a:extLst>
          </p:cNvPr>
          <p:cNvSpPr txBox="1"/>
          <p:nvPr/>
        </p:nvSpPr>
        <p:spPr>
          <a:xfrm>
            <a:off x="2515514" y="1714120"/>
            <a:ext cx="128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Cliente</a:t>
            </a:r>
            <a:endParaRPr lang="es-ES" sz="2400" b="1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C3BFF5-EFF0-30B4-DFD6-CF60F524D6D7}"/>
              </a:ext>
            </a:extLst>
          </p:cNvPr>
          <p:cNvSpPr txBox="1"/>
          <p:nvPr/>
        </p:nvSpPr>
        <p:spPr>
          <a:xfrm>
            <a:off x="7602504" y="1696778"/>
            <a:ext cx="156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Servidor</a:t>
            </a:r>
            <a:endParaRPr lang="es-ES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1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8" grpId="0" animBg="1"/>
      <p:bldP spid="31" grpId="0" animBg="1"/>
      <p:bldP spid="36" grpId="0" animBg="1"/>
      <p:bldP spid="42" grpId="0" animBg="1"/>
      <p:bldP spid="43" grpId="0" animBg="1"/>
      <p:bldP spid="44" grpId="0" animBg="1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Esquema entidad-interrelación de la base de datos (modelo conceptual)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6F904-E32F-66A3-EA01-677E1DC48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88" y="1690688"/>
            <a:ext cx="11092623" cy="4741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019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971</Words>
  <Application>Microsoft Office PowerPoint</Application>
  <PresentationFormat>Widescreen</PresentationFormat>
  <Paragraphs>106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Courier New</vt:lpstr>
      <vt:lpstr>Office Theme</vt:lpstr>
      <vt:lpstr>Aplicación web para el pronóstico y manejo de datos relacionados con la incidencia de Phyllachora maydis</vt:lpstr>
      <vt:lpstr>Antecedentes</vt:lpstr>
      <vt:lpstr>Problema de investigación</vt:lpstr>
      <vt:lpstr>Objetivo general</vt:lpstr>
      <vt:lpstr>Objetivos específicos</vt:lpstr>
      <vt:lpstr>Requisitos funcionales del sistema</vt:lpstr>
      <vt:lpstr>Metodología de emisión de pronósticos</vt:lpstr>
      <vt:lpstr>Tecnologías de desarrollo web empleadas</vt:lpstr>
      <vt:lpstr>Esquema entidad-interrelación de la base de datos (modelo conceptual)</vt:lpstr>
      <vt:lpstr>Flujo de datos de la emisión de pronósticos</vt:lpstr>
      <vt:lpstr>Interfaz gráfica</vt:lpstr>
      <vt:lpstr>Interfaz gráfica</vt:lpstr>
      <vt:lpstr>Pruebas realizadas al software</vt:lpstr>
      <vt:lpstr>Conclusiones</vt:lpstr>
      <vt:lpstr>Conclusiones</vt:lpstr>
      <vt:lpstr>Conclusiones</vt:lpstr>
      <vt:lpstr>Recomendaciones</vt:lpstr>
      <vt:lpstr>Aplicación web para el pronóstico y manejo de datos relacionados con la incidencia de Phyllachora maydis</vt:lpstr>
      <vt:lpstr>Preguntas del oponente</vt:lpstr>
      <vt:lpstr>Preguntas del oponente</vt:lpstr>
      <vt:lpstr>Aplicación web para el pronóstico y manejo de datos relacionados con la incidencia de Phyllachora maydis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Daniel Rodríguez</dc:creator>
  <cp:lastModifiedBy>Alain Daniel Rodríguez</cp:lastModifiedBy>
  <cp:revision>74</cp:revision>
  <dcterms:created xsi:type="dcterms:W3CDTF">2024-11-18T20:46:39Z</dcterms:created>
  <dcterms:modified xsi:type="dcterms:W3CDTF">2024-11-29T02:12:08Z</dcterms:modified>
</cp:coreProperties>
</file>